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handoutMasterIdLst>
    <p:handoutMasterId r:id="rId21"/>
  </p:handoutMasterIdLst>
  <p:sldIdLst>
    <p:sldId id="273" r:id="rId4"/>
    <p:sldId id="349" r:id="rId5"/>
    <p:sldId id="343" r:id="rId6"/>
    <p:sldId id="364" r:id="rId7"/>
    <p:sldId id="362" r:id="rId8"/>
    <p:sldId id="5203" r:id="rId9"/>
    <p:sldId id="344" r:id="rId10"/>
    <p:sldId id="345" r:id="rId11"/>
    <p:sldId id="346" r:id="rId12"/>
    <p:sldId id="347" r:id="rId13"/>
    <p:sldId id="348" r:id="rId14"/>
    <p:sldId id="356" r:id="rId15"/>
    <p:sldId id="264" r:id="rId16"/>
    <p:sldId id="342" r:id="rId17"/>
    <p:sldId id="268" r:id="rId18"/>
    <p:sldId id="5202" r:id="rId19"/>
  </p:sldIdLst>
  <p:sldSz cx="9144000" cy="6858000" type="screen4x3"/>
  <p:notesSz cx="7010400" cy="92964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33"/>
    <a:srgbClr val="008200"/>
    <a:srgbClr val="FFFF99"/>
    <a:srgbClr val="004800"/>
    <a:srgbClr val="00FF00"/>
    <a:srgbClr val="582A04"/>
    <a:srgbClr val="008000"/>
    <a:srgbClr val="482400"/>
    <a:srgbClr val="FFD85B"/>
    <a:srgbClr val="5C2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0"/>
    <p:restoredTop sz="94694"/>
  </p:normalViewPr>
  <p:slideViewPr>
    <p:cSldViewPr>
      <p:cViewPr>
        <p:scale>
          <a:sx n="90" d="100"/>
          <a:sy n="90" d="100"/>
        </p:scale>
        <p:origin x="1000" y="1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4" d="100"/>
          <a:sy n="114" d="100"/>
        </p:scale>
        <p:origin x="2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686D63CD-7453-4592-B1E2-6696DFF7C51C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E390813-A9BA-4AD7-A4EB-615C8738D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8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654" cy="46437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748" y="2"/>
            <a:ext cx="3037025" cy="46437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3A688392-68F0-43EE-9638-1310A8EB3AB5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54" y="4416012"/>
            <a:ext cx="5608320" cy="418382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546"/>
            <a:ext cx="3038654" cy="46437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748" y="8830546"/>
            <a:ext cx="3037025" cy="46437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63D35BAA-7ABA-4428-8440-B1705EF51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8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92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/>
              </a:rPr>
              <a:pPr defTabSz="947892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28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97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29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566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566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1271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73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566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566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4807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27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41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0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33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51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32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60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2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9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04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77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17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2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58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67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41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60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49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86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22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50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49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13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260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629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495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267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479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8138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000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78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8300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1004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6924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757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7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2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1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1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644F6-E411-45FA-B730-BAC87A5E266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2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4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035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1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7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8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A0F4EA-86DA-DA46-901F-3582F45AE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 flipH="1">
            <a:off x="177522" y="171187"/>
            <a:ext cx="8814078" cy="65344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AC2B9-E89B-4E87-917C-E34CC3B09AA0}"/>
              </a:ext>
            </a:extLst>
          </p:cNvPr>
          <p:cNvSpPr txBox="1"/>
          <p:nvPr/>
        </p:nvSpPr>
        <p:spPr>
          <a:xfrm>
            <a:off x="566199" y="3048000"/>
            <a:ext cx="5273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600" b="1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8848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متى 13: 1-9، 18-23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8848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مرقس 4: 1-9، 13-20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600" b="1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8848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لوقا 8: 4-8، 11-15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8848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82D3D-C953-4298-B8DE-1DBD941B2494}"/>
              </a:ext>
            </a:extLst>
          </p:cNvPr>
          <p:cNvSpPr txBox="1"/>
          <p:nvPr/>
        </p:nvSpPr>
        <p:spPr>
          <a:xfrm>
            <a:off x="261684" y="533400"/>
            <a:ext cx="8814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8848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مثل الزارع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8848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4772A-2529-4C8B-8B63-43DDEB42A1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8" b="91504" l="6486" r="59670">
                        <a14:foregroundMark x1="59670" y1="75398" x2="54599" y2="77345"/>
                        <a14:foregroundMark x1="15684" y1="79469" x2="26533" y2="83186"/>
                        <a14:foregroundMark x1="18801" y1="73107" x2="29835" y2="81593"/>
                        <a14:foregroundMark x1="19458" y1="75854" x2="21462" y2="74867"/>
                        <a14:foregroundMark x1="19169" y1="75996" x2="19443" y2="75860"/>
                        <a14:foregroundMark x1="35024" y1="24425" x2="37854" y2="26903"/>
                        <a14:foregroundMark x1="42571" y1="26372" x2="43632" y2="26903"/>
                        <a14:foregroundMark x1="30542" y1="27080" x2="32075" y2="27080"/>
                        <a14:foregroundMark x1="29953" y1="27257" x2="29717" y2="27611"/>
                        <a14:foregroundMark x1="33726" y1="24779" x2="33844" y2="24248"/>
                        <a14:foregroundMark x1="53369" y1="71161" x2="56014" y2="73451"/>
                        <a14:foregroundMark x1="18514" y1="75221" x2="18514" y2="77699"/>
                        <a14:foregroundMark x1="19222" y1="74159" x2="16274" y2="78584"/>
                        <a14:backgroundMark x1="14387" y1="78053" x2="8255" y2="71327"/>
                        <a14:backgroundMark x1="17335" y1="70796" x2="16863" y2="64425"/>
                        <a14:backgroundMark x1="18986" y1="67965" x2="13325" y2="68496"/>
                        <a14:backgroundMark x1="17689" y1="70442" x2="8491" y2="73274"/>
                        <a14:backgroundMark x1="16627" y1="85487" x2="9316" y2="73628"/>
                        <a14:backgroundMark x1="17099" y1="73118" x2="17099" y2="67257"/>
                        <a14:backgroundMark x1="16459" y1="74079" x2="13090" y2="72920"/>
                        <a14:backgroundMark x1="18973" y1="73866" x2="15212" y2="58761"/>
                        <a14:backgroundMark x1="15072" y1="76161" x2="6840" y2="75221"/>
                        <a14:backgroundMark x1="18932" y1="73818" x2="17335" y2="67257"/>
                        <a14:backgroundMark x1="52830" y1="70796" x2="54245" y2="66018"/>
                        <a14:backgroundMark x1="53420" y1="71327" x2="52594" y2="70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31" r="34166"/>
          <a:stretch/>
        </p:blipFill>
        <p:spPr>
          <a:xfrm>
            <a:off x="5876439" y="3889304"/>
            <a:ext cx="3340857" cy="27478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A1358E-FED9-8A43-9538-11C08F504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1" y="5943600"/>
            <a:ext cx="91201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د. ديفيد مارتن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 • </a:t>
            </a: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مؤسسة الدراسات اللاهوتية الأردنية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2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827044-BDC8-41AB-932A-93C3882D1F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2500"/>
          <a:stretch/>
        </p:blipFill>
        <p:spPr>
          <a:xfrm flipH="1">
            <a:off x="152400" y="956607"/>
            <a:ext cx="7076234" cy="529179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357621" y="76200"/>
            <a:ext cx="848157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36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التربة الجيدة</a:t>
            </a:r>
            <a:endParaRPr lang="en-US" sz="36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1036" y="1408092"/>
            <a:ext cx="2732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المستمعين    المرحبين      الطائعين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1036" y="2911263"/>
            <a:ext cx="27170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المؤمنون     الحقيقيون        يؤتون دائمًا        ثمارًا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4392" y="4119807"/>
            <a:ext cx="2847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30 ... 60 ... 100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(مت 7: 16-20)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F0445B93-36A9-471D-8D08-FD5A411D5B0D}"/>
              </a:ext>
            </a:extLst>
          </p:cNvPr>
          <p:cNvSpPr/>
          <p:nvPr/>
        </p:nvSpPr>
        <p:spPr>
          <a:xfrm>
            <a:off x="357621" y="3182521"/>
            <a:ext cx="3405689" cy="3045826"/>
          </a:xfrm>
          <a:prstGeom prst="hear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26F1DD-B099-4C0A-85DA-5D4071D8546A}"/>
              </a:ext>
            </a:extLst>
          </p:cNvPr>
          <p:cNvSpPr txBox="1"/>
          <p:nvPr/>
        </p:nvSpPr>
        <p:spPr>
          <a:xfrm>
            <a:off x="730377" y="4095920"/>
            <a:ext cx="2660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القلوب           القابلة          المثابرة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576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3322638-243F-450F-AF9D-AB381B439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3" t="4275" r="13333"/>
          <a:stretch/>
        </p:blipFill>
        <p:spPr>
          <a:xfrm flipH="1">
            <a:off x="152400" y="152400"/>
            <a:ext cx="8850757" cy="64992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6777A6D-E48B-402F-B9F5-827D26C2BDA9}"/>
              </a:ext>
            </a:extLst>
          </p:cNvPr>
          <p:cNvSpPr txBox="1"/>
          <p:nvPr/>
        </p:nvSpPr>
        <p:spPr>
          <a:xfrm>
            <a:off x="304800" y="179399"/>
            <a:ext cx="8591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ar-JO" sz="3200" dirty="0"/>
              <a:t>أي تربة تمثل قلبك؟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A67909-51F6-4904-9D0A-F1405362FE82}"/>
              </a:ext>
            </a:extLst>
          </p:cNvPr>
          <p:cNvSpPr txBox="1"/>
          <p:nvPr/>
        </p:nvSpPr>
        <p:spPr>
          <a:xfrm>
            <a:off x="1" y="55626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له أذنان للسمع فليسمع</a:t>
            </a:r>
            <a:b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لوقا 8: 8</a:t>
            </a:r>
            <a:r>
              <a: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0BC2E4-6E03-46D7-AE4F-E118D6A14C8C}"/>
              </a:ext>
            </a:extLst>
          </p:cNvPr>
          <p:cNvGrpSpPr/>
          <p:nvPr/>
        </p:nvGrpSpPr>
        <p:grpSpPr>
          <a:xfrm>
            <a:off x="507157" y="1501242"/>
            <a:ext cx="2312243" cy="2232558"/>
            <a:chOff x="441334" y="3685418"/>
            <a:chExt cx="3405689" cy="3045826"/>
          </a:xfrm>
        </p:grpSpPr>
        <p:sp>
          <p:nvSpPr>
            <p:cNvPr id="6" name="Heart 5">
              <a:extLst>
                <a:ext uri="{FF2B5EF4-FFF2-40B4-BE49-F238E27FC236}">
                  <a16:creationId xmlns:a16="http://schemas.microsoft.com/office/drawing/2014/main" id="{6BF82E9A-0CD8-42F6-891D-F126D47A05B2}"/>
                </a:ext>
              </a:extLst>
            </p:cNvPr>
            <p:cNvSpPr/>
            <p:nvPr/>
          </p:nvSpPr>
          <p:spPr>
            <a:xfrm>
              <a:off x="441334" y="3685418"/>
              <a:ext cx="3405689" cy="3045826"/>
            </a:xfrm>
            <a:prstGeom prst="heart">
              <a:avLst/>
            </a:prstGeom>
            <a:blipFill>
              <a:blip r:embed="rId5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D79E32-9968-4756-9344-D07C19D47920}"/>
                </a:ext>
              </a:extLst>
            </p:cNvPr>
            <p:cNvSpPr txBox="1"/>
            <p:nvPr/>
          </p:nvSpPr>
          <p:spPr>
            <a:xfrm>
              <a:off x="704456" y="4463813"/>
              <a:ext cx="2805863" cy="713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defRPr>
              </a:lvl1pPr>
            </a:lstStyle>
            <a:p>
              <a:r>
                <a:rPr lang="ar-JO" dirty="0"/>
                <a:t>صلبة؟</a:t>
              </a:r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A9744C8-EFE6-44C2-A4E7-06F856526BA9}"/>
              </a:ext>
            </a:extLst>
          </p:cNvPr>
          <p:cNvGrpSpPr/>
          <p:nvPr/>
        </p:nvGrpSpPr>
        <p:grpSpPr>
          <a:xfrm>
            <a:off x="1545180" y="2827136"/>
            <a:ext cx="2512457" cy="2293286"/>
            <a:chOff x="1519546" y="2236390"/>
            <a:chExt cx="3405689" cy="3065879"/>
          </a:xfrm>
        </p:grpSpPr>
        <p:sp>
          <p:nvSpPr>
            <p:cNvPr id="9" name="Heart 8">
              <a:extLst>
                <a:ext uri="{FF2B5EF4-FFF2-40B4-BE49-F238E27FC236}">
                  <a16:creationId xmlns:a16="http://schemas.microsoft.com/office/drawing/2014/main" id="{8D78D864-6DFE-4E37-AFCA-28997EB393AB}"/>
                </a:ext>
              </a:extLst>
            </p:cNvPr>
            <p:cNvSpPr/>
            <p:nvPr/>
          </p:nvSpPr>
          <p:spPr>
            <a:xfrm>
              <a:off x="1519546" y="2256443"/>
              <a:ext cx="3405689" cy="3045826"/>
            </a:xfrm>
            <a:prstGeom prst="heart">
              <a:avLst/>
            </a:pr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art 9">
              <a:extLst>
                <a:ext uri="{FF2B5EF4-FFF2-40B4-BE49-F238E27FC236}">
                  <a16:creationId xmlns:a16="http://schemas.microsoft.com/office/drawing/2014/main" id="{C740EE4A-F24A-43A9-92D8-74C95EE3C959}"/>
                </a:ext>
              </a:extLst>
            </p:cNvPr>
            <p:cNvSpPr/>
            <p:nvPr/>
          </p:nvSpPr>
          <p:spPr>
            <a:xfrm>
              <a:off x="1526522" y="2236390"/>
              <a:ext cx="3391735" cy="3045460"/>
            </a:xfrm>
            <a:prstGeom prst="heart">
              <a:avLst/>
            </a:prstGeom>
            <a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624" b="97183" l="9877" r="89771">
                            <a14:foregroundMark x1="43386" y1="85915" x2="59259" y2="92254"/>
                            <a14:foregroundMark x1="59259" y1="92254" x2="60317" y2="91549"/>
                            <a14:foregroundMark x1="42328" y1="88263" x2="48325" y2="97183"/>
                          </a14:backgroundRemoval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BE5060-97E0-4A6E-921B-24AD6B7EAE90}"/>
                </a:ext>
              </a:extLst>
            </p:cNvPr>
            <p:cNvSpPr txBox="1"/>
            <p:nvPr/>
          </p:nvSpPr>
          <p:spPr>
            <a:xfrm>
              <a:off x="1593151" y="3296905"/>
              <a:ext cx="3197314" cy="127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defRPr>
              </a:lvl1pPr>
            </a:lstStyle>
            <a:p>
              <a:r>
                <a:rPr lang="ar-JO" dirty="0"/>
                <a:t>صخرية      ضحلة؟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B86D97-034E-4F81-9A13-32112F674BB5}"/>
              </a:ext>
            </a:extLst>
          </p:cNvPr>
          <p:cNvGrpSpPr/>
          <p:nvPr/>
        </p:nvGrpSpPr>
        <p:grpSpPr>
          <a:xfrm>
            <a:off x="3686199" y="3421715"/>
            <a:ext cx="2638401" cy="2293285"/>
            <a:chOff x="5053693" y="3507516"/>
            <a:chExt cx="3506974" cy="3045826"/>
          </a:xfrm>
        </p:grpSpPr>
        <p:sp>
          <p:nvSpPr>
            <p:cNvPr id="13" name="Heart 12">
              <a:extLst>
                <a:ext uri="{FF2B5EF4-FFF2-40B4-BE49-F238E27FC236}">
                  <a16:creationId xmlns:a16="http://schemas.microsoft.com/office/drawing/2014/main" id="{136EE662-982C-4984-8319-5D3F3516DE32}"/>
                </a:ext>
              </a:extLst>
            </p:cNvPr>
            <p:cNvSpPr/>
            <p:nvPr/>
          </p:nvSpPr>
          <p:spPr>
            <a:xfrm>
              <a:off x="5053693" y="3507516"/>
              <a:ext cx="3405689" cy="3045826"/>
            </a:xfrm>
            <a:prstGeom prst="heart">
              <a:avLst/>
            </a:prstGeom>
            <a:blipFill>
              <a:blip r:embed="rId10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42E12A-BF7A-426C-B841-D6B498175320}"/>
                </a:ext>
              </a:extLst>
            </p:cNvPr>
            <p:cNvSpPr txBox="1"/>
            <p:nvPr/>
          </p:nvSpPr>
          <p:spPr>
            <a:xfrm>
              <a:off x="5053693" y="4401138"/>
              <a:ext cx="3506974" cy="126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defRPr>
              </a:lvl1pPr>
            </a:lstStyle>
            <a:p>
              <a:r>
                <a:rPr lang="ar-JO" dirty="0"/>
                <a:t>شوكية؟</a:t>
              </a:r>
            </a:p>
            <a:p>
              <a:r>
                <a:rPr lang="ar-JO" dirty="0"/>
                <a:t>غير مرتبة؟</a:t>
              </a:r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8E9A89-AE80-4DE7-82EF-B94C9E4E0995}"/>
              </a:ext>
            </a:extLst>
          </p:cNvPr>
          <p:cNvGrpSpPr/>
          <p:nvPr/>
        </p:nvGrpSpPr>
        <p:grpSpPr>
          <a:xfrm>
            <a:off x="6094087" y="2514600"/>
            <a:ext cx="2745113" cy="2368510"/>
            <a:chOff x="4240245" y="3360107"/>
            <a:chExt cx="3648816" cy="3045826"/>
          </a:xfrm>
        </p:grpSpPr>
        <p:sp>
          <p:nvSpPr>
            <p:cNvPr id="16" name="Heart 15">
              <a:extLst>
                <a:ext uri="{FF2B5EF4-FFF2-40B4-BE49-F238E27FC236}">
                  <a16:creationId xmlns:a16="http://schemas.microsoft.com/office/drawing/2014/main" id="{45AC9D1C-82A1-4D2E-B5F0-44E506C7CCEB}"/>
                </a:ext>
              </a:extLst>
            </p:cNvPr>
            <p:cNvSpPr/>
            <p:nvPr/>
          </p:nvSpPr>
          <p:spPr>
            <a:xfrm>
              <a:off x="4344073" y="3360107"/>
              <a:ext cx="3405689" cy="3045826"/>
            </a:xfrm>
            <a:prstGeom prst="heart">
              <a:avLst/>
            </a:prstGeom>
            <a:blipFill>
              <a:blip r:embed="rId11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DF72EC-0C11-4148-B01B-BABE87D60780}"/>
                </a:ext>
              </a:extLst>
            </p:cNvPr>
            <p:cNvSpPr txBox="1"/>
            <p:nvPr/>
          </p:nvSpPr>
          <p:spPr>
            <a:xfrm>
              <a:off x="4240245" y="4305463"/>
              <a:ext cx="3648816" cy="1226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tx1"/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defRPr>
              </a:lvl1pPr>
            </a:lstStyle>
            <a:p>
              <a:r>
                <a:rPr lang="ar-JO" dirty="0"/>
                <a:t>متقبلة؟</a:t>
              </a:r>
            </a:p>
            <a:p>
              <a:r>
                <a:rPr lang="ar-JO" dirty="0"/>
                <a:t>مثمرة؟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56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443163" y="609600"/>
            <a:ext cx="8524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1. انثر بذور الإنجيل في كل مكان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14D0F0-9D8C-4099-A03A-05E2DFEBE49F}"/>
              </a:ext>
            </a:extLst>
          </p:cNvPr>
          <p:cNvSpPr txBox="1"/>
          <p:nvPr/>
        </p:nvSpPr>
        <p:spPr>
          <a:xfrm>
            <a:off x="707991" y="5328852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FF3333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FF3333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91B6F-B23A-483F-A01B-3B76615F9D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655" b="98407" l="10967" r="63208">
                        <a14:foregroundMark x1="36439" y1="22655" x2="40566" y2="35575"/>
                        <a14:foregroundMark x1="11792" y1="57168" x2="13208" y2="67434"/>
                        <a14:foregroundMark x1="13208" y1="67434" x2="13208" y2="67434"/>
                        <a14:foregroundMark x1="28656" y1="72389" x2="30896" y2="76637"/>
                        <a14:foregroundMark x1="50000" y1="69204" x2="43042" y2="68673"/>
                        <a14:foregroundMark x1="46934" y1="66372" x2="44458" y2="77522"/>
                        <a14:foregroundMark x1="48939" y1="71504" x2="42571" y2="65487"/>
                        <a14:foregroundMark x1="63325" y1="50088" x2="63208" y2="67434"/>
                        <a14:foregroundMark x1="56722" y1="98584" x2="21816" y2="98230"/>
                        <a14:foregroundMark x1="32429" y1="72743" x2="27948" y2="71327"/>
                        <a14:foregroundMark x1="10967" y1="56460" x2="11085" y2="64071"/>
                        <a14:foregroundMark x1="14033" y1="79823" x2="15802" y2="87965"/>
                        <a14:backgroundMark x1="65094" y1="77699" x2="65094" y2="77699"/>
                        <a14:backgroundMark x1="65094" y1="78053" x2="65684" y2="78407"/>
                        <a14:backgroundMark x1="65212" y1="76637" x2="65212" y2="77699"/>
                        <a14:backgroundMark x1="65094" y1="78053" x2="65684" y2="79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3" t="18731" r="31667"/>
          <a:stretch/>
        </p:blipFill>
        <p:spPr>
          <a:xfrm>
            <a:off x="707991" y="5267720"/>
            <a:ext cx="1752600" cy="1566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5FC520-A984-4737-9544-65BFF666E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532" b="99711" l="434" r="79191">
                        <a14:foregroundMark x1="28179" y1="21532" x2="34971" y2="27312"/>
                        <a14:foregroundMark x1="10405" y1="81069" x2="434" y2="99855"/>
                        <a14:foregroundMark x1="68497" y1="83382" x2="73410" y2="98121"/>
                        <a14:foregroundMark x1="73410" y1="98121" x2="73410" y2="98410"/>
                        <a14:foregroundMark x1="53902" y1="82370" x2="43642" y2="99855"/>
                        <a14:foregroundMark x1="75723" y1="87861" x2="79191" y2="98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04" r="17778" b="10280"/>
          <a:stretch/>
        </p:blipFill>
        <p:spPr>
          <a:xfrm flipH="1">
            <a:off x="5943600" y="4319337"/>
            <a:ext cx="2854869" cy="253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9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AE8EF5-796D-400B-966D-876B6123D9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/>
          <a:stretch/>
        </p:blipFill>
        <p:spPr>
          <a:xfrm>
            <a:off x="0" y="0"/>
            <a:ext cx="9143999" cy="6934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4138" y="277374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ar-JO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3. توقع الرفض من البعض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269754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ar-JO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4. توقع القبول من البعض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43200" y="533400"/>
            <a:ext cx="3657600" cy="6155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ar-JO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2. انثر البذار</a:t>
            </a:r>
            <a:endParaRPr lang="en-US" sz="3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1401" r="13442" b="1183"/>
          <a:stretch/>
        </p:blipFill>
        <p:spPr bwMode="auto">
          <a:xfrm>
            <a:off x="231076" y="249467"/>
            <a:ext cx="2893124" cy="2188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6"/>
          <a:stretch/>
        </p:blipFill>
        <p:spPr bwMode="auto">
          <a:xfrm>
            <a:off x="6019800" y="260117"/>
            <a:ext cx="2893547" cy="21782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r="2651"/>
          <a:stretch/>
        </p:blipFill>
        <p:spPr bwMode="auto">
          <a:xfrm>
            <a:off x="230653" y="4572001"/>
            <a:ext cx="2893547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5155"/>
          <a:stretch/>
        </p:blipFill>
        <p:spPr>
          <a:xfrm>
            <a:off x="6019800" y="4516667"/>
            <a:ext cx="2855447" cy="2188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C03165-7293-4299-86E8-13A00DC6D7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r="18338"/>
          <a:stretch/>
        </p:blipFill>
        <p:spPr>
          <a:xfrm>
            <a:off x="3219412" y="2510880"/>
            <a:ext cx="2704827" cy="1984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AD131B-5031-48CD-910E-779E74F2E29C}"/>
              </a:ext>
            </a:extLst>
          </p:cNvPr>
          <p:cNvSpPr txBox="1"/>
          <p:nvPr/>
        </p:nvSpPr>
        <p:spPr>
          <a:xfrm>
            <a:off x="3159385" y="4876800"/>
            <a:ext cx="2893547" cy="11387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ar-JO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1. صلّ من أجل تربة جيدة</a:t>
            </a:r>
            <a:endParaRPr lang="en-US" sz="3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80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457200" y="533400"/>
            <a:ext cx="825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الثمر هي دائماً علامة على التربة الجيدة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14D0F0-9D8C-4099-A03A-05E2DFEBE49F}"/>
              </a:ext>
            </a:extLst>
          </p:cNvPr>
          <p:cNvSpPr txBox="1"/>
          <p:nvPr/>
        </p:nvSpPr>
        <p:spPr>
          <a:xfrm>
            <a:off x="707991" y="5328852"/>
            <a:ext cx="77502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all" spc="0" normalizeH="0" baseline="0" noProof="0" dirty="0">
                <a:ln w="19050" cmpd="sng">
                  <a:solidFill>
                    <a:srgbClr val="FF3333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4400" b="1" i="0" u="none" strike="noStrike" kern="1200" cap="all" spc="0" normalizeH="0" baseline="0" noProof="0" dirty="0">
              <a:ln w="19050" cmpd="sng">
                <a:solidFill>
                  <a:srgbClr val="FF3333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91B6F-B23A-483F-A01B-3B76615F9D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655" b="98407" l="10967" r="63208">
                        <a14:foregroundMark x1="36439" y1="22655" x2="40566" y2="35575"/>
                        <a14:foregroundMark x1="11792" y1="57168" x2="13208" y2="67434"/>
                        <a14:foregroundMark x1="13208" y1="67434" x2="13208" y2="67434"/>
                        <a14:foregroundMark x1="28656" y1="72389" x2="30896" y2="76637"/>
                        <a14:foregroundMark x1="50000" y1="69204" x2="43042" y2="68673"/>
                        <a14:foregroundMark x1="46934" y1="66372" x2="44458" y2="77522"/>
                        <a14:foregroundMark x1="48939" y1="71504" x2="42571" y2="65487"/>
                        <a14:foregroundMark x1="63325" y1="50088" x2="63208" y2="67434"/>
                        <a14:foregroundMark x1="56722" y1="98584" x2="21816" y2="98230"/>
                        <a14:foregroundMark x1="32429" y1="72743" x2="27948" y2="71327"/>
                        <a14:foregroundMark x1="10967" y1="56460" x2="11085" y2="64071"/>
                        <a14:foregroundMark x1="14033" y1="79823" x2="15802" y2="87965"/>
                        <a14:backgroundMark x1="65094" y1="77699" x2="65094" y2="77699"/>
                        <a14:backgroundMark x1="65094" y1="78053" x2="65684" y2="78407"/>
                        <a14:backgroundMark x1="65212" y1="76637" x2="65212" y2="77699"/>
                        <a14:backgroundMark x1="65094" y1="78053" x2="65684" y2="79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3" t="18731" r="31667"/>
          <a:stretch/>
        </p:blipFill>
        <p:spPr>
          <a:xfrm>
            <a:off x="707991" y="5267720"/>
            <a:ext cx="1752600" cy="1566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5FC520-A984-4737-9544-65BFF666E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532" b="99711" l="434" r="79191">
                        <a14:foregroundMark x1="28179" y1="21532" x2="34971" y2="27312"/>
                        <a14:foregroundMark x1="10405" y1="81069" x2="434" y2="99855"/>
                        <a14:foregroundMark x1="68497" y1="83382" x2="73410" y2="98121"/>
                        <a14:foregroundMark x1="73410" y1="98121" x2="73410" y2="98410"/>
                        <a14:foregroundMark x1="53902" y1="82370" x2="43642" y2="99855"/>
                        <a14:foregroundMark x1="75723" y1="87861" x2="79191" y2="98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04" r="17778" b="10280"/>
          <a:stretch/>
        </p:blipFill>
        <p:spPr>
          <a:xfrm flipH="1">
            <a:off x="5943600" y="4319337"/>
            <a:ext cx="2854869" cy="253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364140-210A-42CB-BF08-0B89D620DC6A}"/>
              </a:ext>
            </a:extLst>
          </p:cNvPr>
          <p:cNvSpPr txBox="1"/>
          <p:nvPr/>
        </p:nvSpPr>
        <p:spPr>
          <a:xfrm>
            <a:off x="1044610" y="1093292"/>
            <a:ext cx="716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36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ثمر الروح (غل 5: 22-23)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3E150-9EE1-427C-B3DD-7A22C745D0BC}"/>
              </a:ext>
            </a:extLst>
          </p:cNvPr>
          <p:cNvSpPr txBox="1"/>
          <p:nvPr/>
        </p:nvSpPr>
        <p:spPr>
          <a:xfrm>
            <a:off x="1201284" y="3620869"/>
            <a:ext cx="7094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ar-JO" sz="36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ثمرة ربح النفوس (يوحنا 15: 16)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C064A0-F77A-4463-AA6B-F62EA342F26D}"/>
              </a:ext>
            </a:extLst>
          </p:cNvPr>
          <p:cNvSpPr txBox="1"/>
          <p:nvPr/>
        </p:nvSpPr>
        <p:spPr>
          <a:xfrm rot="1697321">
            <a:off x="394502" y="2301591"/>
            <a:ext cx="1872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محبة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41B3EA-6402-4649-BD96-2592BE5AD494}"/>
              </a:ext>
            </a:extLst>
          </p:cNvPr>
          <p:cNvSpPr txBox="1"/>
          <p:nvPr/>
        </p:nvSpPr>
        <p:spPr>
          <a:xfrm rot="21420269">
            <a:off x="1189277" y="1649921"/>
            <a:ext cx="1627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فرح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436DDB-6172-43CB-A08E-CAD00E7793AA}"/>
              </a:ext>
            </a:extLst>
          </p:cNvPr>
          <p:cNvSpPr txBox="1"/>
          <p:nvPr/>
        </p:nvSpPr>
        <p:spPr>
          <a:xfrm rot="19270652">
            <a:off x="1346785" y="2169367"/>
            <a:ext cx="197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سلام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A4E6A0-8809-428E-BD64-ECC7915228C2}"/>
              </a:ext>
            </a:extLst>
          </p:cNvPr>
          <p:cNvSpPr txBox="1"/>
          <p:nvPr/>
        </p:nvSpPr>
        <p:spPr>
          <a:xfrm>
            <a:off x="1380592" y="2831068"/>
            <a:ext cx="296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طول أناة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7F9AE9-9D5B-4B40-BDD9-698B27B5ABA3}"/>
              </a:ext>
            </a:extLst>
          </p:cNvPr>
          <p:cNvSpPr txBox="1"/>
          <p:nvPr/>
        </p:nvSpPr>
        <p:spPr>
          <a:xfrm>
            <a:off x="2039873" y="1875539"/>
            <a:ext cx="3142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لطف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EF330E-657B-4F36-AFE0-88E21DED614C}"/>
              </a:ext>
            </a:extLst>
          </p:cNvPr>
          <p:cNvSpPr txBox="1"/>
          <p:nvPr/>
        </p:nvSpPr>
        <p:spPr>
          <a:xfrm>
            <a:off x="3378550" y="2791636"/>
            <a:ext cx="307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صلاح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98AF-FEB9-4967-9FB0-BB53D1BA3504}"/>
              </a:ext>
            </a:extLst>
          </p:cNvPr>
          <p:cNvSpPr txBox="1"/>
          <p:nvPr/>
        </p:nvSpPr>
        <p:spPr>
          <a:xfrm rot="1330676">
            <a:off x="5423603" y="2071313"/>
            <a:ext cx="3256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إ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يمان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1178D5-5D11-4380-B058-69D3B1A85F7A}"/>
              </a:ext>
            </a:extLst>
          </p:cNvPr>
          <p:cNvSpPr txBox="1"/>
          <p:nvPr/>
        </p:nvSpPr>
        <p:spPr>
          <a:xfrm>
            <a:off x="4413941" y="2271071"/>
            <a:ext cx="3256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وداعة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96BE7D-B0F7-4CA0-9673-71CFCDCAA697}"/>
              </a:ext>
            </a:extLst>
          </p:cNvPr>
          <p:cNvSpPr txBox="1"/>
          <p:nvPr/>
        </p:nvSpPr>
        <p:spPr>
          <a:xfrm rot="20222543">
            <a:off x="6107825" y="2538385"/>
            <a:ext cx="2183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تعفف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058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أمثال يسوع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 BibleStudyDownloads.org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احصل على هذا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C8499-AA2A-448F-9615-3B03157E6D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132848" y="218817"/>
            <a:ext cx="8906375" cy="65065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FFA9FA-0082-4A12-AD7E-8EA2AA5BD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4" b="99870" l="13104" r="32723">
                        <a14:foregroundMark x1="20571" y1="16016" x2="22182" y2="56901"/>
                        <a14:foregroundMark x1="22182" y1="56901" x2="25549" y2="79818"/>
                        <a14:foregroundMark x1="13909" y1="26563" x2="14568" y2="80208"/>
                        <a14:foregroundMark x1="32211" y1="83854" x2="14934" y2="90365"/>
                        <a14:foregroundMark x1="14934" y1="90365" x2="14788" y2="93099"/>
                        <a14:foregroundMark x1="21596" y1="14714" x2="21742" y2="20964"/>
                        <a14:foregroundMark x1="25403" y1="27734" x2="25403" y2="27734"/>
                        <a14:foregroundMark x1="13543" y1="21224" x2="15081" y2="35156"/>
                        <a14:foregroundMark x1="28404" y1="50000" x2="29795" y2="66146"/>
                        <a14:foregroundMark x1="27672" y1="67057" x2="29429" y2="83203"/>
                        <a14:foregroundMark x1="31698" y1="76172" x2="32211" y2="79167"/>
                        <a14:foregroundMark x1="13763" y1="76693" x2="15154" y2="85417"/>
                        <a14:foregroundMark x1="13543" y1="69531" x2="13250" y2="77604"/>
                        <a14:foregroundMark x1="13397" y1="69922" x2="13250" y2="67969"/>
                        <a14:foregroundMark x1="23133" y1="16536" x2="23353" y2="16927"/>
                        <a14:foregroundMark x1="29136" y1="92188" x2="30820" y2="99089"/>
                        <a14:foregroundMark x1="24085" y1="89193" x2="26428" y2="97396"/>
                        <a14:foregroundMark x1="16105" y1="59375" x2="18521" y2="72135"/>
                        <a14:foregroundMark x1="32723" y1="97135" x2="32723" y2="99870"/>
                        <a14:foregroundMark x1="25988" y1="38542" x2="27379" y2="47135"/>
                        <a14:foregroundMark x1="22108" y1="29818" x2="23939" y2="33724"/>
                        <a14:foregroundMark x1="26135" y1="15885" x2="23646" y2="31901"/>
                        <a14:foregroundMark x1="26428" y1="19922" x2="26281" y2="24479"/>
                        <a14:foregroundMark x1="25110" y1="28385" x2="25256" y2="45703"/>
                        <a14:foregroundMark x1="26135" y1="37240" x2="26647" y2="39323"/>
                        <a14:foregroundMark x1="26647" y1="16667" x2="26794" y2="17057"/>
                        <a14:backgroundMark x1="14934" y1="18880" x2="15081" y2="19141"/>
                      </a14:backgroundRemoval>
                    </a14:imgEffect>
                  </a14:imgLayer>
                </a14:imgProps>
              </a:ext>
            </a:extLst>
          </a:blip>
          <a:srcRect l="12963" t="11256" r="64955" b="27841"/>
          <a:stretch/>
        </p:blipFill>
        <p:spPr>
          <a:xfrm flipH="1">
            <a:off x="5311138" y="1107826"/>
            <a:ext cx="3728084" cy="56273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55837" y="6190571"/>
            <a:ext cx="9455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الموضوع: لماذا كانت هناك ردود فعل متنوعة؟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788708-B6E3-40DA-B54D-F25383F05A4B}"/>
              </a:ext>
            </a:extLst>
          </p:cNvPr>
          <p:cNvSpPr txBox="1"/>
          <p:nvPr/>
        </p:nvSpPr>
        <p:spPr>
          <a:xfrm>
            <a:off x="381001" y="268785"/>
            <a:ext cx="813252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سياق المثل</a:t>
            </a:r>
            <a:br>
              <a:rPr kumimoji="0" lang="en-US" sz="3600" b="1" i="0" u="none" strike="noStrike" kern="1200" cap="all" spc="0" normalizeH="0" baseline="0" noProof="0" dirty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00" b="1" i="0" u="none" strike="noStrike" kern="1200" cap="all" spc="0" normalizeH="0" baseline="0" noProof="0" dirty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3200" b="1" cap="all" dirty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لوقا 8: 1</a:t>
            </a:r>
            <a:r>
              <a:rPr kumimoji="0" lang="en-US" sz="3200" b="1" i="0" u="none" strike="noStrike" kern="1200" cap="all" spc="0" normalizeH="0" baseline="0" noProof="0" dirty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32BE8-532A-4708-9489-E19B848B5F31}"/>
              </a:ext>
            </a:extLst>
          </p:cNvPr>
          <p:cNvSpPr txBox="1"/>
          <p:nvPr/>
        </p:nvSpPr>
        <p:spPr>
          <a:xfrm>
            <a:off x="207520" y="1910700"/>
            <a:ext cx="4650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ردود الناس: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D2447-DDF9-4433-A6C3-70AF4AF13B2F}"/>
              </a:ext>
            </a:extLst>
          </p:cNvPr>
          <p:cNvSpPr txBox="1"/>
          <p:nvPr/>
        </p:nvSpPr>
        <p:spPr>
          <a:xfrm>
            <a:off x="577327" y="2954507"/>
            <a:ext cx="3708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</a:t>
            </a:r>
            <a:r>
              <a:rPr lang="ar-JO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لوقا 7: 50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72FDE-4D09-4478-AF1C-9EA1C79363C0}"/>
              </a:ext>
            </a:extLst>
          </p:cNvPr>
          <p:cNvSpPr txBox="1"/>
          <p:nvPr/>
        </p:nvSpPr>
        <p:spPr>
          <a:xfrm>
            <a:off x="558163" y="2433920"/>
            <a:ext cx="372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لوقا 7: 16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26F45-1878-41B5-AD4A-ADE96F2C50EA}"/>
              </a:ext>
            </a:extLst>
          </p:cNvPr>
          <p:cNvSpPr txBox="1"/>
          <p:nvPr/>
        </p:nvSpPr>
        <p:spPr>
          <a:xfrm>
            <a:off x="558162" y="3477728"/>
            <a:ext cx="372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مرقس 3: 6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98C27E-3C02-4471-A28F-B5EF40A99F3C}"/>
              </a:ext>
            </a:extLst>
          </p:cNvPr>
          <p:cNvSpPr txBox="1"/>
          <p:nvPr/>
        </p:nvSpPr>
        <p:spPr>
          <a:xfrm>
            <a:off x="558161" y="4002601"/>
            <a:ext cx="372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</a:t>
            </a:r>
            <a:r>
              <a:rPr lang="ar-JO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مرقس 3: 22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35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0389">
        <p15:prstTrans prst="pageCurlDouble"/>
      </p:transition>
    </mc:Choice>
    <mc:Fallback xmlns="">
      <p:transition spd="slow" advTm="430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7" grpId="0"/>
      <p:bldP spid="8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6D1F047-0502-45BC-9E1B-6DD5515933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 flipH="1">
            <a:off x="177522" y="171187"/>
            <a:ext cx="8814078" cy="65344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2767208" y="2424142"/>
            <a:ext cx="3028542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البذور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33458" y="4059905"/>
            <a:ext cx="5572516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الزرع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999" y="763473"/>
            <a:ext cx="8382000" cy="523220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متى 13: 3-23، </a:t>
            </a:r>
            <a:r>
              <a:rPr lang="ar-JO" sz="2800" b="1" dirty="0">
                <a:solidFill>
                  <a:srgbClr val="FFFF00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مرقس 4: 1-20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، لوقا 8: 5-15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4458" y="3558545"/>
            <a:ext cx="3028542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الزارع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FB5A3C-40F4-42E5-8114-7F413501F3CD}"/>
              </a:ext>
            </a:extLst>
          </p:cNvPr>
          <p:cNvSpPr txBox="1"/>
          <p:nvPr/>
        </p:nvSpPr>
        <p:spPr>
          <a:xfrm>
            <a:off x="696895" y="171187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all" spc="0" normalizeH="0" baseline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uLnTx/>
                <a:uFillTx/>
                <a:latin typeface="Comic Sans MS" panose="030F0702030302020204" pitchFamily="66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مثل الزارع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50EE9-8501-4EB4-8EF2-86A3430D8459}"/>
              </a:ext>
            </a:extLst>
          </p:cNvPr>
          <p:cNvSpPr txBox="1"/>
          <p:nvPr/>
        </p:nvSpPr>
        <p:spPr>
          <a:xfrm>
            <a:off x="17410" y="5533242"/>
            <a:ext cx="5572516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التربة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558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6912">
        <p15:prstTrans prst="pageCurlDouble"/>
      </p:transition>
    </mc:Choice>
    <mc:Fallback xmlns="">
      <p:transition spd="slow" advTm="166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10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E40639-25F4-4B24-9AF7-CAA735DCC7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 flipH="1">
            <a:off x="177522" y="171187"/>
            <a:ext cx="8814078" cy="65344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CD0CB5-72D6-4B93-93E8-47A7F13331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00" r="12500"/>
          <a:stretch/>
        </p:blipFill>
        <p:spPr>
          <a:xfrm>
            <a:off x="609600" y="540790"/>
            <a:ext cx="2743200" cy="20563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4E273-0A1A-46FC-82E2-7994C52BAD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00" r="12500"/>
          <a:stretch/>
        </p:blipFill>
        <p:spPr>
          <a:xfrm>
            <a:off x="2326106" y="1817407"/>
            <a:ext cx="2743200" cy="20563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93EF90-9E59-4F1B-B27A-23F28AD993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00" r="12500"/>
          <a:stretch/>
        </p:blipFill>
        <p:spPr>
          <a:xfrm>
            <a:off x="4038600" y="3113807"/>
            <a:ext cx="2743199" cy="20563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51BF48-3C29-4F40-9878-0455C31DF6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00" r="12500"/>
          <a:stretch/>
        </p:blipFill>
        <p:spPr>
          <a:xfrm>
            <a:off x="5791200" y="4420604"/>
            <a:ext cx="2743200" cy="20563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40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7E9C67-F67F-4CDC-BAF4-C806163825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152400" y="153069"/>
            <a:ext cx="8823158" cy="65119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ABA2B-A1C4-4353-BCA9-5F253630E627}"/>
              </a:ext>
            </a:extLst>
          </p:cNvPr>
          <p:cNvSpPr txBox="1"/>
          <p:nvPr/>
        </p:nvSpPr>
        <p:spPr>
          <a:xfrm>
            <a:off x="2290262" y="177637"/>
            <a:ext cx="444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لوقا 8: 8ب-11أ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F48A4A-9A5D-4777-A91C-751DC993F9E5}"/>
              </a:ext>
            </a:extLst>
          </p:cNvPr>
          <p:cNvSpPr txBox="1"/>
          <p:nvPr/>
        </p:nvSpPr>
        <p:spPr>
          <a:xfrm>
            <a:off x="76201" y="5105400"/>
            <a:ext cx="8899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لقد أعطي لكم أن تعرفوا اسرار ملكوت الله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C0FA62-65CD-4587-9618-5C6483EBEE2C}"/>
              </a:ext>
            </a:extLst>
          </p:cNvPr>
          <p:cNvSpPr txBox="1"/>
          <p:nvPr/>
        </p:nvSpPr>
        <p:spPr>
          <a:xfrm>
            <a:off x="76200" y="6059507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تختبر الأمثال الاستجابة الروحية للآخرين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783E6-5B8F-4B86-91FF-B58EDA23FE56}"/>
              </a:ext>
            </a:extLst>
          </p:cNvPr>
          <p:cNvSpPr txBox="1"/>
          <p:nvPr/>
        </p:nvSpPr>
        <p:spPr>
          <a:xfrm>
            <a:off x="76200" y="710625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له اذنان للسمع فليسمع</a:t>
            </a:r>
            <a:endParaRPr lang="en-US" sz="2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7374F4-03C6-48F4-A052-8035A241C727}"/>
              </a:ext>
            </a:extLst>
          </p:cNvPr>
          <p:cNvGrpSpPr/>
          <p:nvPr/>
        </p:nvGrpSpPr>
        <p:grpSpPr>
          <a:xfrm>
            <a:off x="1546058" y="3200400"/>
            <a:ext cx="2454442" cy="1066800"/>
            <a:chOff x="1546058" y="3200400"/>
            <a:chExt cx="2454442" cy="106680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819CFD82-32E4-4BE0-A5A2-1CAD23F1D93A}"/>
                </a:ext>
              </a:extLst>
            </p:cNvPr>
            <p:cNvSpPr/>
            <p:nvPr/>
          </p:nvSpPr>
          <p:spPr>
            <a:xfrm>
              <a:off x="1660358" y="3200400"/>
              <a:ext cx="2149642" cy="1066800"/>
            </a:xfrm>
            <a:prstGeom prst="wedgeRoundRectCallout">
              <a:avLst>
                <a:gd name="adj1" fmla="val -71644"/>
                <a:gd name="adj2" fmla="val -5592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409CCD-C911-4821-A86D-75FD5821926C}"/>
                </a:ext>
              </a:extLst>
            </p:cNvPr>
            <p:cNvSpPr txBox="1"/>
            <p:nvPr/>
          </p:nvSpPr>
          <p:spPr>
            <a:xfrm>
              <a:off x="1546058" y="3453825"/>
              <a:ext cx="2454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3200" b="1" dirty="0"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8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ما معنى هذا؟</a:t>
              </a:r>
              <a:endParaRPr lang="en-US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34351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6D1F047-0502-45BC-9E1B-6DD5515933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 flipH="1">
            <a:off x="177522" y="171187"/>
            <a:ext cx="8814078" cy="65344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2767208" y="2424142"/>
            <a:ext cx="3028542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البذور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33458" y="4059905"/>
            <a:ext cx="5572516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الزرع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999" y="763473"/>
            <a:ext cx="8382000" cy="523220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متى 13: 3-23،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مرقس 4: 1-20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، لوقا 8: 5-15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4458" y="3558545"/>
            <a:ext cx="3028542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الزارع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FB5A3C-40F4-42E5-8114-7F413501F3CD}"/>
              </a:ext>
            </a:extLst>
          </p:cNvPr>
          <p:cNvSpPr txBox="1"/>
          <p:nvPr/>
        </p:nvSpPr>
        <p:spPr>
          <a:xfrm>
            <a:off x="696895" y="171187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all" spc="0" normalizeH="0" baseline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uLnTx/>
                <a:uFillTx/>
                <a:latin typeface="Comic Sans MS" panose="030F0702030302020204" pitchFamily="66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مثل الزارع</a:t>
            </a:r>
            <a:endParaRPr kumimoji="0" lang="en-US" sz="3600" b="1" i="0" u="none" strike="noStrike" kern="1200" cap="all" spc="0" normalizeH="0" baseline="0" noProof="0" dirty="0">
              <a:ln w="19050" cmpd="sng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prstClr val="black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50EE9-8501-4EB4-8EF2-86A3430D8459}"/>
              </a:ext>
            </a:extLst>
          </p:cNvPr>
          <p:cNvSpPr txBox="1"/>
          <p:nvPr/>
        </p:nvSpPr>
        <p:spPr>
          <a:xfrm>
            <a:off x="17410" y="5533242"/>
            <a:ext cx="5572516" cy="584775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التربة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663753-529B-BFB0-D136-5D1B4CF3A62B}"/>
              </a:ext>
            </a:extLst>
          </p:cNvPr>
          <p:cNvSpPr txBox="1"/>
          <p:nvPr/>
        </p:nvSpPr>
        <p:spPr>
          <a:xfrm>
            <a:off x="2838858" y="3089370"/>
            <a:ext cx="3028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كلمة الله</a:t>
            </a:r>
            <a:br>
              <a:rPr 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(الإنجيل)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9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06F00-5A62-185A-D4F9-ADBF1B46E9D3}"/>
              </a:ext>
            </a:extLst>
          </p:cNvPr>
          <p:cNvSpPr txBox="1"/>
          <p:nvPr/>
        </p:nvSpPr>
        <p:spPr>
          <a:xfrm>
            <a:off x="93720" y="4626049"/>
            <a:ext cx="348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مشاركة الأخبار السارة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9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458CF-3FC4-7E4D-4E62-4CB36F5008CF}"/>
              </a:ext>
            </a:extLst>
          </p:cNvPr>
          <p:cNvSpPr txBox="1"/>
          <p:nvPr/>
        </p:nvSpPr>
        <p:spPr>
          <a:xfrm>
            <a:off x="5734457" y="4143320"/>
            <a:ext cx="2947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يسوع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9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3AA7E-CEDF-6BE0-DB68-0FD81E58CC92}"/>
              </a:ext>
            </a:extLst>
          </p:cNvPr>
          <p:cNvSpPr txBox="1"/>
          <p:nvPr/>
        </p:nvSpPr>
        <p:spPr>
          <a:xfrm>
            <a:off x="5653709" y="4626048"/>
            <a:ext cx="3028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التلاميذ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9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EE84E-09F6-6412-3435-2A5203185243}"/>
              </a:ext>
            </a:extLst>
          </p:cNvPr>
          <p:cNvSpPr txBox="1"/>
          <p:nvPr/>
        </p:nvSpPr>
        <p:spPr>
          <a:xfrm>
            <a:off x="5589926" y="5087712"/>
            <a:ext cx="3265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كل المؤمنين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9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3511F6-F055-3016-570C-CE4C82BA0514}"/>
              </a:ext>
            </a:extLst>
          </p:cNvPr>
          <p:cNvSpPr txBox="1"/>
          <p:nvPr/>
        </p:nvSpPr>
        <p:spPr>
          <a:xfrm>
            <a:off x="644530" y="6051759"/>
            <a:ext cx="431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Comic Sans MS" panose="030F0702030302020204" pitchFamily="66" charset="0"/>
              </a:rPr>
              <a:t>قلوب المستعمعين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>
                    <a:alpha val="99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789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6912">
        <p15:prstTrans prst="pageCurlDouble"/>
      </p:transition>
    </mc:Choice>
    <mc:Fallback xmlns="">
      <p:transition spd="slow" advTm="166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10" grpId="0"/>
      <p:bldP spid="16" grpId="0"/>
      <p:bldP spid="3" grpId="0"/>
      <p:bldP spid="4" grpId="0"/>
      <p:bldP spid="5" grpId="0"/>
      <p:bldP spid="6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EAEC8C-C068-4FC2-9033-1D38BBB548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2500"/>
          <a:stretch/>
        </p:blipFill>
        <p:spPr>
          <a:xfrm flipH="1">
            <a:off x="152400" y="956607"/>
            <a:ext cx="7076234" cy="529179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1"/>
          <p:cNvSpPr txBox="1"/>
          <p:nvPr/>
        </p:nvSpPr>
        <p:spPr>
          <a:xfrm>
            <a:off x="1066800" y="61942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36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التربة على جانب الطريق</a:t>
            </a:r>
            <a:endParaRPr lang="en-US" sz="36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1524000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السامعون الذين لا يقبلون الكلمة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3200400"/>
            <a:ext cx="27521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يستطيع الشيطان وأعوانه أن     ينتزعوا البذار                 (2 كو 3:4-4).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DFB50-5616-40F6-9891-9F39A6088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100" r="90000">
                        <a14:foregroundMark x1="22596" y1="41333" x2="24800" y2="44667"/>
                        <a14:foregroundMark x1="22201" y1="40736" x2="22596" y2="41333"/>
                        <a14:foregroundMark x1="23600" y1="24333" x2="25200" y2="25500"/>
                        <a14:foregroundMark x1="21826" y1="28695" x2="22100" y2="29000"/>
                        <a14:foregroundMark x1="22800" y1="23500" x2="24300" y2="25333"/>
                        <a14:foregroundMark x1="11900" y1="68667" x2="9100" y2="70333"/>
                        <a14:foregroundMark x1="27900" y1="21833" x2="28700" y2="22500"/>
                        <a14:foregroundMark x1="8500" y1="70333" x2="8100" y2="70333"/>
                        <a14:backgroundMark x1="17000" y1="38000" x2="8400" y2="40167"/>
                        <a14:backgroundMark x1="30100" y1="47500" x2="27300" y2="47667"/>
                        <a14:backgroundMark x1="44200" y1="53000" x2="46100" y2="64500"/>
                        <a14:backgroundMark x1="46100" y1="64500" x2="46100" y2="64667"/>
                        <a14:backgroundMark x1="53700" y1="42000" x2="65700" y2="45000"/>
                        <a14:backgroundMark x1="20500" y1="31667" x2="20500" y2="46833"/>
                        <a14:backgroundMark x1="19500" y1="28500" x2="21900" y2="28500"/>
                        <a14:backgroundMark x1="21400" y1="41333" x2="21400" y2="41333"/>
                        <a14:backgroundMark x1="21900" y1="40500" x2="21900" y2="4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8200" y="4516398"/>
            <a:ext cx="2308325" cy="138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36515A-6563-4E20-B4B0-95F9A0747D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806" y1="81667" x2="40417" y2="80625"/>
                        <a14:foregroundMark x1="39583" y1="78542" x2="40694" y2="81042"/>
                        <a14:foregroundMark x1="30556" y1="71042" x2="31250" y2="74792"/>
                        <a14:backgroundMark x1="30833" y1="75000" x2="26528" y2="71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09" y="5181599"/>
            <a:ext cx="1579253" cy="105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Heart 18">
            <a:extLst>
              <a:ext uri="{FF2B5EF4-FFF2-40B4-BE49-F238E27FC236}">
                <a16:creationId xmlns:a16="http://schemas.microsoft.com/office/drawing/2014/main" id="{81A25E3A-1003-4B9F-B38A-FD1DAAB83128}"/>
              </a:ext>
            </a:extLst>
          </p:cNvPr>
          <p:cNvSpPr/>
          <p:nvPr/>
        </p:nvSpPr>
        <p:spPr>
          <a:xfrm>
            <a:off x="366211" y="3202574"/>
            <a:ext cx="3405689" cy="3045826"/>
          </a:xfrm>
          <a:prstGeom prst="heart">
            <a:avLst/>
          </a:prstGeom>
          <a:blipFill>
            <a:blip r:embed="rId10"/>
            <a:stretch>
              <a:fillRect/>
            </a:stretch>
          </a:blip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9855" y="4579203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قلوب         متقسية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tx1"/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40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0863">
        <p15:prstTrans prst="pageCurlDouble"/>
      </p:transition>
    </mc:Choice>
    <mc:Fallback xmlns="">
      <p:transition spd="slow" advTm="360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D9CD16C-6065-4039-92F2-F6AAC72E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2500"/>
          <a:stretch/>
        </p:blipFill>
        <p:spPr>
          <a:xfrm flipH="1">
            <a:off x="152400" y="956607"/>
            <a:ext cx="7076234" cy="529179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0" y="762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36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التربة الصخرية</a:t>
            </a:r>
            <a:endParaRPr lang="en-US" sz="36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1600200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المستمعين    السطحيين    المندفعين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158" y="780955"/>
            <a:ext cx="1889208" cy="1733645"/>
          </a:xfrm>
          <a:prstGeom prst="ellipse">
            <a:avLst/>
          </a:prstGeom>
          <a:gradFill flip="none" rotWithShape="1">
            <a:gsLst>
              <a:gs pos="97000">
                <a:srgbClr val="FFC000"/>
              </a:gs>
              <a:gs pos="18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939800">
              <a:srgbClr val="FFFF99">
                <a:alpha val="40000"/>
              </a:srgbClr>
            </a:glow>
            <a:outerShdw blurRad="40000" dist="20000" dir="5400000" rotWithShape="0">
              <a:srgbClr val="000000">
                <a:alpha val="0"/>
              </a:srgbClr>
            </a:outerShdw>
            <a:softEdge rad="317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3441918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الاضطهاد        أبعدهم             (1يو 2: 19)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3A4AED-C4B0-432B-B3CB-3728CE456394}"/>
              </a:ext>
            </a:extLst>
          </p:cNvPr>
          <p:cNvGrpSpPr/>
          <p:nvPr/>
        </p:nvGrpSpPr>
        <p:grpSpPr>
          <a:xfrm>
            <a:off x="649791" y="2951374"/>
            <a:ext cx="3405689" cy="3064012"/>
            <a:chOff x="649791" y="2951374"/>
            <a:chExt cx="3405689" cy="3064012"/>
          </a:xfrm>
        </p:grpSpPr>
        <p:sp>
          <p:nvSpPr>
            <p:cNvPr id="23" name="Heart 22">
              <a:extLst>
                <a:ext uri="{FF2B5EF4-FFF2-40B4-BE49-F238E27FC236}">
                  <a16:creationId xmlns:a16="http://schemas.microsoft.com/office/drawing/2014/main" id="{A7698AE3-0441-48A2-8863-6EF853ED4C48}"/>
                </a:ext>
              </a:extLst>
            </p:cNvPr>
            <p:cNvSpPr/>
            <p:nvPr/>
          </p:nvSpPr>
          <p:spPr>
            <a:xfrm>
              <a:off x="649791" y="2969560"/>
              <a:ext cx="3405689" cy="3045826"/>
            </a:xfrm>
            <a:prstGeom prst="heart">
              <a:avLst/>
            </a:pr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Heart 10">
              <a:extLst>
                <a:ext uri="{FF2B5EF4-FFF2-40B4-BE49-F238E27FC236}">
                  <a16:creationId xmlns:a16="http://schemas.microsoft.com/office/drawing/2014/main" id="{622F12E3-5A19-4260-9B92-0157E0F843B8}"/>
                </a:ext>
              </a:extLst>
            </p:cNvPr>
            <p:cNvSpPr/>
            <p:nvPr/>
          </p:nvSpPr>
          <p:spPr>
            <a:xfrm>
              <a:off x="649791" y="2951374"/>
              <a:ext cx="3405505" cy="3045460"/>
            </a:xfrm>
            <a:prstGeom prst="heart">
              <a:avLst/>
            </a:prstGeom>
            <a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624" b="97183" l="9877" r="89771">
                            <a14:foregroundMark x1="43386" y1="85915" x2="59259" y2="92254"/>
                            <a14:foregroundMark x1="59259" y1="92254" x2="60317" y2="91549"/>
                            <a14:foregroundMark x1="42328" y1="88263" x2="48325" y2="97183"/>
                          </a14:backgroundRemoval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B6A0C0D-54A1-4EAE-8C84-F0AFF4B6FDD8}"/>
              </a:ext>
            </a:extLst>
          </p:cNvPr>
          <p:cNvSpPr txBox="1"/>
          <p:nvPr/>
        </p:nvSpPr>
        <p:spPr>
          <a:xfrm>
            <a:off x="1211729" y="4655403"/>
            <a:ext cx="2281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قلوب         ضحلة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33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8265">
        <p15:prstTrans prst="pageCurlDouble"/>
      </p:transition>
    </mc:Choice>
    <mc:Fallback xmlns="">
      <p:transition spd="slow" advTm="148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5F3653-021B-4BDF-B1CB-E5A54E9A9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2500"/>
          <a:stretch/>
        </p:blipFill>
        <p:spPr>
          <a:xfrm flipH="1">
            <a:off x="152400" y="956607"/>
            <a:ext cx="7076234" cy="5291793"/>
          </a:xfrm>
          <a:prstGeom prst="rect">
            <a:avLst/>
          </a:prstGeom>
          <a:ln w="57150">
            <a:solidFill>
              <a:schemeClr val="tx1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36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التربة الشوكية</a:t>
            </a:r>
            <a:endParaRPr lang="en-US" sz="36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14478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المستمعين ذوي التفكير المزدوج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2635983"/>
            <a:ext cx="2819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تخنق الهموم     والغنى والطمع</a:t>
            </a:r>
          </a:p>
          <a:p>
            <a:pPr algn="ct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الكلمة                 (1 يو 2: 15)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BDCDD5B3-E821-440A-8D63-18E25D6BD09A}"/>
              </a:ext>
            </a:extLst>
          </p:cNvPr>
          <p:cNvSpPr/>
          <p:nvPr/>
        </p:nvSpPr>
        <p:spPr>
          <a:xfrm>
            <a:off x="457200" y="3202574"/>
            <a:ext cx="3405689" cy="3045826"/>
          </a:xfrm>
          <a:prstGeom prst="hear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199EEA-1616-4FD7-870C-790F4EE658AE}"/>
              </a:ext>
            </a:extLst>
          </p:cNvPr>
          <p:cNvSpPr txBox="1"/>
          <p:nvPr/>
        </p:nvSpPr>
        <p:spPr>
          <a:xfrm>
            <a:off x="1004013" y="4191000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قلوب        مبعثرة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798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4142AD4-C3B3-4926-8F16-CCFED919A18B}"/>
  <p:tag name="ISPRING_RESOURCE_FOLDER" val="C:\Users\david\Dropbox\AIC PPTS\Synced AIC Messages\PPTS used to Sync\Parable of the Soils AIC English 28 August 2021\"/>
  <p:tag name="ISPRING_PRESENTATION_PATH" val="C:\Users\david\Dropbox\AIC PPTS\Synced AIC Messages\PPTS used to Sync\Parable of the Soils AIC English 28 August 2021.pptx"/>
  <p:tag name="ISPRING_PROJECT_VERSION" val="9.3"/>
  <p:tag name="ISPRING_PROJECT_FOLDER_UPDATED" val="1"/>
  <p:tag name="ISPRING_SCREEN_RECS_UPDATED" val="C:\Users\david\Dropbox\AIC PPTS\Synced AIC Messages\PPTS used to Sync\Parable of the Soils AIC English 28 August 2021\"/>
  <p:tag name="FLASHSPRING_ZOOM_TAG" val="66"/>
  <p:tag name="ISPRING_PRESENTATION_INFO_2" val="&lt;?xml version=&quot;1.0&quot; encoding=&quot;UTF-8&quot; standalone=&quot;no&quot; ?&gt;&#10;&lt;presentation2&gt;&#10;&#10;  &lt;slides&gt;&#10;    &lt;slide id=&quot;{02671C80-F651-4141-B9E7-5039DBC2A4B1}&quot; pptId=&quot;265&quot;/&gt;&#10;    &lt;slide id=&quot;{E750C92A-79C7-4562-BD8A-18823A09CE4C}&quot; pptId=&quot;273&quot;/&gt;&#10;    &lt;slide id=&quot;{AE09F61E-843C-427B-900E-5D737649080C}&quot; pptId=&quot;349&quot;/&gt;&#10;    &lt;slide id=&quot;{9F9AF843-1E1B-40A0-9BE0-71146BFE861A}&quot; pptId=&quot;343&quot;/&gt;&#10;    &lt;slide id=&quot;{A2CFD317-982D-4D32-A72F-3FEE9F3B7FF7}&quot; pptId=&quot;364&quot;/&gt;&#10;    &lt;slide id=&quot;{1585A465-F565-41C1-B364-CED51BB1B2A4}&quot; pptId=&quot;362&quot;/&gt;&#10;    &lt;slide id=&quot;{ABF736D8-4DC6-4E90-9532-9B12650AA845}&quot; pptId=&quot;363&quot;/&gt;&#10;    &lt;slide id=&quot;{31B6F4E6-A795-4E50-BFBE-A247F0FEAAE6}&quot; pptId=&quot;344&quot;/&gt;&#10;    &lt;slide id=&quot;{6A3A08DE-1F95-4079-AED2-0CADA5AE70F6}&quot; pptId=&quot;345&quot;/&gt;&#10;    &lt;slide id=&quot;{DEDEEC7A-6FA0-4B54-8D1D-6CC571889EF6}&quot; pptId=&quot;346&quot;/&gt;&#10;    &lt;slide id=&quot;{17C08357-B52D-4175-BFDC-98A71F9902B9}&quot; pptId=&quot;347&quot;/&gt;&#10;    &lt;slide id=&quot;{545E46CD-3F02-4E9C-B09B-3A58E82FAC3D}&quot; pptId=&quot;348&quot;/&gt;&#10;    &lt;slide id=&quot;{57BAFF9C-CB1D-4B8A-AEE9-33587E88F4F0}&quot; pptId=&quot;356&quot;/&gt;&#10;    &lt;slide id=&quot;{9B6F7C99-C180-4D5F-A68F-4FF467A15BD9}&quot; pptId=&quot;264&quot;/&gt;&#10;    &lt;slide id=&quot;{74572861-F0DF-4BA3-BCCD-BCCA9188E3AC}&quot; pptId=&quot;342&quot;/&gt;&#10;    &lt;slide id=&quot;{1B75FEE2-6302-41D8-B3DE-6218B2AFD65E}&quot; pptId=&quot;268&quot;/&gt;&#10;  &lt;/slides&gt;&#10;&#10;  &lt;narration&gt;&#10;    &lt;audioTracks&gt;&#10;      &lt;audioTrack muted=&quot;false&quot; name=&quot;Parable of the Sower_final short loud33&quot; resource=&quot;e8f1f4f3&quot; slideId=&quot;{02671C80-F651-4141-B9E7-5039DBC2A4B1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60BBC614-2637-4869-A952-3D98BC02D5A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})2{FB32B46D-245F-4A04-97CD-9715B5B82EAE}&quot;,&quot;C:\\Users\\david\\Dropbox\\AIC PPTS\\Synced AIC Messages\\PPTS used to Sync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Parable of the Soils AIC English 28 August 20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EDEEC7A-6FA0-4B54-8D1D-6CC571889EF6}"/>
  <p:tag name="GENSWF_ADVANCE_TIME" val="162.232"/>
  <p:tag name="TIMING" val="|43.79|19.663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7C08357-B52D-4175-BFDC-98A71F9902B9}"/>
  <p:tag name="GENSWF_ADVANCE_TIME" val="150.756"/>
  <p:tag name="TIMING" val="|111.033|8.364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45E46CD-3F02-4E9C-B09B-3A58E82FAC3D}"/>
  <p:tag name="GENSWF_ADVANCE_TIME" val="78.626"/>
  <p:tag name="TIMING" val="|5.29|24.737|22.749|21.834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7BAFF9C-CB1D-4B8A-AEE9-33587E88F4F0}"/>
  <p:tag name="GENSWF_ADVANCE_TIME" val="3.1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B6F7C99-C180-4D5F-A68F-4FF467A15BD9}"/>
  <p:tag name="GENSWF_ADVANCE_TIME" val="189.645"/>
  <p:tag name="TIMING" val="|34.546|25.927|75.217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4572861-F0DF-4BA3-BCCD-BCCA9188E3AC}"/>
  <p:tag name="GENSWF_ADVANCE_TIME" val="87.330"/>
  <p:tag name="TIMING" val="|3.264|2.737|23.3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B75FEE2-6302-41D8-B3DE-6218B2AFD65E}"/>
  <p:tag name="GENSWF_ADVANCE_TIME" val="6.058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750C92A-79C7-4562-BD8A-18823A09CE4C}"/>
  <p:tag name="GENSWF_ADVANCE_TIME" val="36.1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E09F61E-843C-427B-900E-5D737649080C}"/>
  <p:tag name="GENSWF_ADVANCE_TIME" val="430.389"/>
  <p:tag name="TIMING" val="|91.298|17.609|62.176|55.684|86.204|99.81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F9AF843-1E1B-40A0-9BE0-71146BFE861A}"/>
  <p:tag name="GENSWF_ADVANCE_TIME" val="166.912"/>
  <p:tag name="TIMING" val="|89.723|34.143|2.97|34.278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2CFD317-982D-4D32-A72F-3FEE9F3B7FF7}"/>
  <p:tag name="GENSWF_ADVANCE_TIME" val="240.651"/>
  <p:tag name="TIMING" val="|80.7|69.35|53.667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585A465-F565-41C1-B364-CED51BB1B2A4}"/>
  <p:tag name="GENSWF_ADVANCE_TIME" val="174.557"/>
  <p:tag name="TIMING" val="|8.358|56.36|13.049|29.096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F9AF843-1E1B-40A0-9BE0-71146BFE861A}"/>
  <p:tag name="GENSWF_ADVANCE_TIME" val="166.912"/>
  <p:tag name="TIMING" val="|89.723|34.143|2.97|34.278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1B6F4E6-A795-4E50-BFBE-A247F0FEAAE6}"/>
  <p:tag name="GENSWF_ADVANCE_TIME" val="360.863"/>
  <p:tag name="TIMING" val="|70.625|12.218|71.297|11.364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A3A08DE-1F95-4079-AED2-0CADA5AE70F6}"/>
  <p:tag name="GENSWF_ADVANCE_TIME" val="148.265"/>
  <p:tag name="TIMING" val="|11.919|60.31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4325</TotalTime>
  <Words>395</Words>
  <Application>Microsoft Macintosh PowerPoint</Application>
  <PresentationFormat>On-screen Show (4:3)</PresentationFormat>
  <Paragraphs>100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ＭＳ Ｐゴシック</vt:lpstr>
      <vt:lpstr>Arial</vt:lpstr>
      <vt:lpstr>Arial Black</vt:lpstr>
      <vt:lpstr>Calibri</vt:lpstr>
      <vt:lpstr>Calibri Light</vt:lpstr>
      <vt:lpstr>Comic Sans MS</vt:lpstr>
      <vt:lpstr>Times New Roman</vt:lpstr>
      <vt:lpstr>Wingdings</vt:lpstr>
      <vt:lpstr>Office Theme</vt:lpstr>
      <vt:lpstr>2_Office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أمثال يسوع •  BibleStudyDownloads.org</vt:lpstr>
    </vt:vector>
  </TitlesOfParts>
  <Company>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Parable of the Soils AIC English 28 August 2021</dc:title>
  <dc:creator>David Martin</dc:creator>
  <cp:lastModifiedBy>Rick Griffith</cp:lastModifiedBy>
  <cp:revision>300</cp:revision>
  <cp:lastPrinted>2021-08-28T07:07:41Z</cp:lastPrinted>
  <dcterms:created xsi:type="dcterms:W3CDTF">2012-02-24T16:04:12Z</dcterms:created>
  <dcterms:modified xsi:type="dcterms:W3CDTF">2023-12-25T08:29:24Z</dcterms:modified>
</cp:coreProperties>
</file>